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2" r:id="rId2"/>
    <p:sldId id="273" r:id="rId3"/>
    <p:sldId id="256" r:id="rId4"/>
    <p:sldId id="257" r:id="rId5"/>
    <p:sldId id="258" r:id="rId6"/>
    <p:sldId id="259" r:id="rId7"/>
    <p:sldId id="260" r:id="rId8"/>
    <p:sldId id="261" r:id="rId9"/>
    <p:sldId id="262" r:id="rId10"/>
    <p:sldId id="274"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p:scale>
          <a:sx n="50" d="100"/>
          <a:sy n="50" d="100"/>
        </p:scale>
        <p:origin x="1853"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185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892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392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611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837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390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685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438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472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8480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90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3129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9400C-AD52-4DBB-B82A-92C5963703F5}"/>
              </a:ext>
            </a:extLst>
          </p:cNvPr>
          <p:cNvSpPr txBox="1"/>
          <p:nvPr/>
        </p:nvSpPr>
        <p:spPr>
          <a:xfrm>
            <a:off x="2695334" y="863912"/>
            <a:ext cx="6807441" cy="830997"/>
          </a:xfrm>
          <a:prstGeom prst="rect">
            <a:avLst/>
          </a:prstGeom>
          <a:noFill/>
        </p:spPr>
        <p:txBody>
          <a:bodyPr wrap="none" rtlCol="0">
            <a:spAutoFit/>
          </a:bodyPr>
          <a:lstStyle/>
          <a:p>
            <a:r>
              <a:rPr lang="en-CA" sz="4800" dirty="0">
                <a:ln w="0"/>
                <a:effectLst>
                  <a:outerShdw blurRad="38100" dist="19050" dir="2700000" algn="tl" rotWithShape="0">
                    <a:schemeClr val="dk1">
                      <a:alpha val="40000"/>
                    </a:schemeClr>
                  </a:outerShdw>
                </a:effectLst>
              </a:rPr>
              <a:t>Website for Papa’s Kitchen</a:t>
            </a:r>
          </a:p>
        </p:txBody>
      </p:sp>
      <p:sp>
        <p:nvSpPr>
          <p:cNvPr id="3" name="TextBox 2">
            <a:extLst>
              <a:ext uri="{FF2B5EF4-FFF2-40B4-BE49-F238E27FC236}">
                <a16:creationId xmlns:a16="http://schemas.microsoft.com/office/drawing/2014/main" id="{60AB3EE6-7E12-4F08-A429-DE2CC6117A05}"/>
              </a:ext>
            </a:extLst>
          </p:cNvPr>
          <p:cNvSpPr txBox="1"/>
          <p:nvPr/>
        </p:nvSpPr>
        <p:spPr>
          <a:xfrm>
            <a:off x="4103339" y="1694909"/>
            <a:ext cx="3985322" cy="523220"/>
          </a:xfrm>
          <a:prstGeom prst="rect">
            <a:avLst/>
          </a:prstGeom>
          <a:noFill/>
        </p:spPr>
        <p:txBody>
          <a:bodyPr wrap="none" rtlCol="0">
            <a:spAutoFit/>
          </a:bodyPr>
          <a:lstStyle/>
          <a:p>
            <a:r>
              <a:rPr lang="en-CA" sz="2800" dirty="0">
                <a:ln w="0"/>
                <a:effectLst>
                  <a:outerShdw blurRad="38100" dist="19050" dir="2700000" algn="tl" rotWithShape="0">
                    <a:schemeClr val="dk1">
                      <a:alpha val="40000"/>
                    </a:schemeClr>
                  </a:outerShdw>
                </a:effectLst>
              </a:rPr>
              <a:t>Created as final project in </a:t>
            </a:r>
          </a:p>
        </p:txBody>
      </p:sp>
      <p:sp>
        <p:nvSpPr>
          <p:cNvPr id="4" name="TextBox 3">
            <a:extLst>
              <a:ext uri="{FF2B5EF4-FFF2-40B4-BE49-F238E27FC236}">
                <a16:creationId xmlns:a16="http://schemas.microsoft.com/office/drawing/2014/main" id="{7AC97173-7821-49B9-9B8C-AF31B28C3108}"/>
              </a:ext>
            </a:extLst>
          </p:cNvPr>
          <p:cNvSpPr txBox="1"/>
          <p:nvPr/>
        </p:nvSpPr>
        <p:spPr>
          <a:xfrm>
            <a:off x="1055646" y="2218129"/>
            <a:ext cx="10080708" cy="1323439"/>
          </a:xfrm>
          <a:prstGeom prst="rect">
            <a:avLst/>
          </a:prstGeom>
          <a:noFill/>
        </p:spPr>
        <p:txBody>
          <a:bodyPr wrap="none" rtlCol="0">
            <a:spAutoFit/>
          </a:bodyPr>
          <a:lstStyle/>
          <a:p>
            <a:r>
              <a:rPr lang="en-CA" sz="8000" dirty="0">
                <a:ln w="0"/>
                <a:effectLst>
                  <a:outerShdw blurRad="75057" dist="38100" dir="5400000" sy="-20000" rotWithShape="0">
                    <a:prstClr val="black">
                      <a:alpha val="25000"/>
                    </a:prstClr>
                  </a:outerShdw>
                </a:effectLst>
              </a:rPr>
              <a:t>C# and ASP.NET module</a:t>
            </a:r>
          </a:p>
        </p:txBody>
      </p:sp>
    </p:spTree>
    <p:extLst>
      <p:ext uri="{BB962C8B-B14F-4D97-AF65-F5344CB8AC3E}">
        <p14:creationId xmlns:p14="http://schemas.microsoft.com/office/powerpoint/2010/main" val="192819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3D731B-92B3-4244-9812-BB499152B920}"/>
              </a:ext>
            </a:extLst>
          </p:cNvPr>
          <p:cNvSpPr txBox="1"/>
          <p:nvPr/>
        </p:nvSpPr>
        <p:spPr>
          <a:xfrm>
            <a:off x="0" y="0"/>
            <a:ext cx="5344220" cy="1323439"/>
          </a:xfrm>
          <a:prstGeom prst="rect">
            <a:avLst/>
          </a:prstGeom>
          <a:noFill/>
        </p:spPr>
        <p:txBody>
          <a:bodyPr wrap="none" rtlCol="0">
            <a:spAutoFit/>
          </a:bodyPr>
          <a:lstStyle/>
          <a:p>
            <a:r>
              <a:rPr lang="en-CA" sz="8000" dirty="0">
                <a:ln w="0"/>
                <a:effectLst>
                  <a:outerShdw blurRad="75057" dist="38100" dir="5400000" sy="-20000" rotWithShape="0">
                    <a:prstClr val="black">
                      <a:alpha val="25000"/>
                    </a:prstClr>
                  </a:outerShdw>
                </a:effectLst>
              </a:rPr>
              <a:t>Final project</a:t>
            </a:r>
          </a:p>
        </p:txBody>
      </p:sp>
    </p:spTree>
    <p:extLst>
      <p:ext uri="{BB962C8B-B14F-4D97-AF65-F5344CB8AC3E}">
        <p14:creationId xmlns:p14="http://schemas.microsoft.com/office/powerpoint/2010/main" val="416287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217" b="4434"/>
          <a:stretch/>
        </p:blipFill>
        <p:spPr>
          <a:xfrm>
            <a:off x="0" y="0"/>
            <a:ext cx="12192000" cy="6871786"/>
          </a:xfrm>
          <a:prstGeom prst="rect">
            <a:avLst/>
          </a:prstGeom>
        </p:spPr>
      </p:pic>
    </p:spTree>
    <p:extLst>
      <p:ext uri="{BB962C8B-B14F-4D97-AF65-F5344CB8AC3E}">
        <p14:creationId xmlns:p14="http://schemas.microsoft.com/office/powerpoint/2010/main" val="279999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37812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54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0"/>
            <a:ext cx="12188952" cy="6903720"/>
          </a:xfrm>
          <a:prstGeom prst="rect">
            <a:avLst/>
          </a:prstGeom>
        </p:spPr>
      </p:pic>
    </p:spTree>
    <p:extLst>
      <p:ext uri="{BB962C8B-B14F-4D97-AF65-F5344CB8AC3E}">
        <p14:creationId xmlns:p14="http://schemas.microsoft.com/office/powerpoint/2010/main" val="357246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45720"/>
            <a:ext cx="12192000" cy="6903720"/>
          </a:xfrm>
          <a:prstGeom prst="rect">
            <a:avLst/>
          </a:prstGeom>
        </p:spPr>
      </p:pic>
    </p:spTree>
    <p:extLst>
      <p:ext uri="{BB962C8B-B14F-4D97-AF65-F5344CB8AC3E}">
        <p14:creationId xmlns:p14="http://schemas.microsoft.com/office/powerpoint/2010/main" val="230707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45720"/>
            <a:ext cx="12192000" cy="6903720"/>
          </a:xfrm>
          <a:prstGeom prst="rect">
            <a:avLst/>
          </a:prstGeom>
        </p:spPr>
      </p:pic>
    </p:spTree>
    <p:extLst>
      <p:ext uri="{BB962C8B-B14F-4D97-AF65-F5344CB8AC3E}">
        <p14:creationId xmlns:p14="http://schemas.microsoft.com/office/powerpoint/2010/main" val="216294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38100"/>
            <a:ext cx="12192000" cy="6903720"/>
          </a:xfrm>
          <a:prstGeom prst="rect">
            <a:avLst/>
          </a:prstGeom>
        </p:spPr>
      </p:pic>
    </p:spTree>
    <p:extLst>
      <p:ext uri="{BB962C8B-B14F-4D97-AF65-F5344CB8AC3E}">
        <p14:creationId xmlns:p14="http://schemas.microsoft.com/office/powerpoint/2010/main" val="96983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stretch>
            <a:fillRect/>
          </a:stretch>
        </p:blipFill>
        <p:spPr>
          <a:xfrm>
            <a:off x="0" y="-45720"/>
            <a:ext cx="12192000" cy="6903720"/>
          </a:xfrm>
          <a:prstGeom prst="rect">
            <a:avLst/>
          </a:prstGeom>
        </p:spPr>
      </p:pic>
    </p:spTree>
    <p:extLst>
      <p:ext uri="{BB962C8B-B14F-4D97-AF65-F5344CB8AC3E}">
        <p14:creationId xmlns:p14="http://schemas.microsoft.com/office/powerpoint/2010/main" val="304188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stretch>
            <a:fillRect/>
          </a:stretch>
        </p:blipFill>
        <p:spPr>
          <a:xfrm>
            <a:off x="0" y="-45720"/>
            <a:ext cx="12192000" cy="6903720"/>
          </a:xfrm>
          <a:prstGeom prst="rect">
            <a:avLst/>
          </a:prstGeom>
        </p:spPr>
      </p:pic>
    </p:spTree>
    <p:extLst>
      <p:ext uri="{BB962C8B-B14F-4D97-AF65-F5344CB8AC3E}">
        <p14:creationId xmlns:p14="http://schemas.microsoft.com/office/powerpoint/2010/main" val="316839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D5BB53-B928-4B64-8398-B97DFB09999A}"/>
              </a:ext>
            </a:extLst>
          </p:cNvPr>
          <p:cNvSpPr txBox="1"/>
          <p:nvPr/>
        </p:nvSpPr>
        <p:spPr>
          <a:xfrm>
            <a:off x="0" y="0"/>
            <a:ext cx="4329134" cy="1323439"/>
          </a:xfrm>
          <a:prstGeom prst="rect">
            <a:avLst/>
          </a:prstGeom>
          <a:noFill/>
        </p:spPr>
        <p:txBody>
          <a:bodyPr wrap="none" rtlCol="0">
            <a:spAutoFit/>
          </a:bodyPr>
          <a:lstStyle/>
          <a:p>
            <a:r>
              <a:rPr lang="en-CA" sz="8000" dirty="0">
                <a:ln w="0"/>
                <a:effectLst>
                  <a:outerShdw blurRad="75057" dist="38100" dir="5400000" sy="-20000" rotWithShape="0">
                    <a:prstClr val="black">
                      <a:alpha val="25000"/>
                    </a:prstClr>
                  </a:outerShdw>
                </a:effectLst>
              </a:rPr>
              <a:t>Prototype</a:t>
            </a:r>
          </a:p>
        </p:txBody>
      </p:sp>
    </p:spTree>
    <p:extLst>
      <p:ext uri="{BB962C8B-B14F-4D97-AF65-F5344CB8AC3E}">
        <p14:creationId xmlns:p14="http://schemas.microsoft.com/office/powerpoint/2010/main" val="394488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74F2EC-E217-4277-8BDB-73D473365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31999" y="-2050342"/>
            <a:ext cx="8127999" cy="12191999"/>
          </a:xfrm>
          <a:prstGeom prst="rect">
            <a:avLst/>
          </a:prstGeom>
        </p:spPr>
      </p:pic>
      <p:sp>
        <p:nvSpPr>
          <p:cNvPr id="9" name="Rectangle 8">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0CE5D-7BBF-4ADD-BAE1-F43E938F7E53}"/>
              </a:ext>
            </a:extLst>
          </p:cNvPr>
          <p:cNvSpPr>
            <a:spLocks noGrp="1"/>
          </p:cNvSpPr>
          <p:nvPr>
            <p:ph type="ctrTitle"/>
          </p:nvPr>
        </p:nvSpPr>
        <p:spPr>
          <a:xfrm>
            <a:off x="4985516" y="3331444"/>
            <a:ext cx="7206483" cy="1229306"/>
          </a:xfrm>
        </p:spPr>
        <p:txBody>
          <a:bodyPr>
            <a:normAutofit/>
          </a:bodyPr>
          <a:lstStyle/>
          <a:p>
            <a:r>
              <a:rPr lang="en-US" sz="7200" dirty="0">
                <a:solidFill>
                  <a:schemeClr val="tx1"/>
                </a:solidFill>
              </a:rPr>
              <a:t>Papa’s Kitchen</a:t>
            </a:r>
            <a:endParaRPr lang="en-CA" sz="7200" dirty="0">
              <a:solidFill>
                <a:schemeClr val="tx1"/>
              </a:solidFill>
            </a:endParaRPr>
          </a:p>
        </p:txBody>
      </p:sp>
      <p:sp>
        <p:nvSpPr>
          <p:cNvPr id="3" name="Subtitle 2">
            <a:extLst>
              <a:ext uri="{FF2B5EF4-FFF2-40B4-BE49-F238E27FC236}">
                <a16:creationId xmlns:a16="http://schemas.microsoft.com/office/drawing/2014/main" id="{4B9D49C5-5E64-4BB0-A586-7C89322E8757}"/>
              </a:ext>
            </a:extLst>
          </p:cNvPr>
          <p:cNvSpPr>
            <a:spLocks noGrp="1"/>
          </p:cNvSpPr>
          <p:nvPr>
            <p:ph type="subTitle" idx="1"/>
          </p:nvPr>
        </p:nvSpPr>
        <p:spPr>
          <a:xfrm>
            <a:off x="4985516" y="4735799"/>
            <a:ext cx="6470693" cy="605256"/>
          </a:xfrm>
        </p:spPr>
        <p:txBody>
          <a:bodyPr>
            <a:normAutofit/>
          </a:bodyPr>
          <a:lstStyle/>
          <a:p>
            <a:r>
              <a:rPr lang="en-US" dirty="0"/>
              <a:t>Where food is served with love</a:t>
            </a:r>
            <a:endParaRPr lang="en-CA" dirty="0"/>
          </a:p>
        </p:txBody>
      </p:sp>
      <p:cxnSp>
        <p:nvCxnSpPr>
          <p:cNvPr id="11"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53095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7863-A7E4-40B2-B189-D03F4C9CC933}"/>
              </a:ext>
            </a:extLst>
          </p:cNvPr>
          <p:cNvSpPr>
            <a:spLocks noGrp="1"/>
          </p:cNvSpPr>
          <p:nvPr>
            <p:ph type="title"/>
          </p:nvPr>
        </p:nvSpPr>
        <p:spPr/>
        <p:txBody>
          <a:bodyPr/>
          <a:lstStyle/>
          <a:p>
            <a:r>
              <a:rPr lang="en-US" dirty="0"/>
              <a:t>Objectives of project:</a:t>
            </a:r>
            <a:endParaRPr lang="en-CA" dirty="0"/>
          </a:p>
        </p:txBody>
      </p:sp>
      <p:sp>
        <p:nvSpPr>
          <p:cNvPr id="3" name="Content Placeholder 2">
            <a:extLst>
              <a:ext uri="{FF2B5EF4-FFF2-40B4-BE49-F238E27FC236}">
                <a16:creationId xmlns:a16="http://schemas.microsoft.com/office/drawing/2014/main" id="{E55845A8-0895-43F3-9CB3-271CC35A6034}"/>
              </a:ext>
            </a:extLst>
          </p:cNvPr>
          <p:cNvSpPr>
            <a:spLocks noGrp="1"/>
          </p:cNvSpPr>
          <p:nvPr>
            <p:ph idx="1"/>
          </p:nvPr>
        </p:nvSpPr>
        <p:spPr/>
        <p:txBody>
          <a:bodyPr/>
          <a:lstStyle/>
          <a:p>
            <a:r>
              <a:rPr lang="en-US" dirty="0"/>
              <a:t>To display an object or database in html/CSS/java script (bootstrap) using ADO.NET, Entity Framework, MVC (Model View Controllers) in a ASP.NET format.</a:t>
            </a:r>
          </a:p>
          <a:p>
            <a:r>
              <a:rPr lang="en-US" dirty="0"/>
              <a:t>User will be able to add, edit delete data.</a:t>
            </a:r>
            <a:endParaRPr lang="en-CA" dirty="0"/>
          </a:p>
        </p:txBody>
      </p:sp>
    </p:spTree>
    <p:extLst>
      <p:ext uri="{BB962C8B-B14F-4D97-AF65-F5344CB8AC3E}">
        <p14:creationId xmlns:p14="http://schemas.microsoft.com/office/powerpoint/2010/main" val="339295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7BD2-D289-44D0-9E99-189CCF33FB40}"/>
              </a:ext>
            </a:extLst>
          </p:cNvPr>
          <p:cNvSpPr>
            <a:spLocks noGrp="1"/>
          </p:cNvSpPr>
          <p:nvPr>
            <p:ph type="title"/>
          </p:nvPr>
        </p:nvSpPr>
        <p:spPr/>
        <p:txBody>
          <a:bodyPr/>
          <a:lstStyle/>
          <a:p>
            <a:r>
              <a:rPr lang="en-US" dirty="0"/>
              <a:t>Data sets and UML diagram:</a:t>
            </a:r>
            <a:endParaRPr lang="en-CA" dirty="0"/>
          </a:p>
        </p:txBody>
      </p:sp>
      <p:sp>
        <p:nvSpPr>
          <p:cNvPr id="3" name="Content Placeholder 2">
            <a:extLst>
              <a:ext uri="{FF2B5EF4-FFF2-40B4-BE49-F238E27FC236}">
                <a16:creationId xmlns:a16="http://schemas.microsoft.com/office/drawing/2014/main" id="{6E465D01-42C7-461B-9DC5-FA753D361C2F}"/>
              </a:ext>
            </a:extLst>
          </p:cNvPr>
          <p:cNvSpPr>
            <a:spLocks noGrp="1"/>
          </p:cNvSpPr>
          <p:nvPr>
            <p:ph idx="1"/>
          </p:nvPr>
        </p:nvSpPr>
        <p:spPr/>
        <p:txBody>
          <a:bodyPr/>
          <a:lstStyle/>
          <a:p>
            <a:r>
              <a:rPr lang="en-US" dirty="0"/>
              <a:t>ID of an item,  int datatype, Primary key</a:t>
            </a:r>
          </a:p>
          <a:p>
            <a:r>
              <a:rPr lang="en-US" dirty="0"/>
              <a:t>Item name, </a:t>
            </a:r>
            <a:r>
              <a:rPr lang="en-US" dirty="0" err="1"/>
              <a:t>nchar</a:t>
            </a:r>
            <a:r>
              <a:rPr lang="en-US" dirty="0"/>
              <a:t>(50) datatype</a:t>
            </a:r>
          </a:p>
          <a:p>
            <a:pPr marL="0" indent="0">
              <a:buNone/>
            </a:pPr>
            <a:r>
              <a:rPr lang="en-US" dirty="0"/>
              <a:t>  Unit price, money datatype</a:t>
            </a:r>
          </a:p>
          <a:p>
            <a:pPr marL="0" indent="0">
              <a:buNone/>
            </a:pPr>
            <a:endParaRPr lang="en-US" dirty="0"/>
          </a:p>
          <a:p>
            <a:pPr marL="0" indent="0">
              <a:buNone/>
            </a:pPr>
            <a:endParaRPr lang="en-US" dirty="0"/>
          </a:p>
          <a:p>
            <a:pPr marL="0" indent="0">
              <a:buNone/>
            </a:pPr>
            <a:endParaRPr lang="en-CA" dirty="0"/>
          </a:p>
        </p:txBody>
      </p:sp>
      <p:pic>
        <p:nvPicPr>
          <p:cNvPr id="4" name="Picture 3">
            <a:extLst>
              <a:ext uri="{FF2B5EF4-FFF2-40B4-BE49-F238E27FC236}">
                <a16:creationId xmlns:a16="http://schemas.microsoft.com/office/drawing/2014/main" id="{9E66AB14-FE60-4BCC-B121-0662FE3F6146}"/>
              </a:ext>
            </a:extLst>
          </p:cNvPr>
          <p:cNvPicPr>
            <a:picLocks noChangeAspect="1"/>
          </p:cNvPicPr>
          <p:nvPr/>
        </p:nvPicPr>
        <p:blipFill>
          <a:blip r:embed="rId2"/>
          <a:stretch>
            <a:fillRect/>
          </a:stretch>
        </p:blipFill>
        <p:spPr>
          <a:xfrm>
            <a:off x="7420146" y="1908066"/>
            <a:ext cx="3961026" cy="3961026"/>
          </a:xfrm>
          <a:prstGeom prst="rect">
            <a:avLst/>
          </a:prstGeom>
        </p:spPr>
      </p:pic>
    </p:spTree>
    <p:extLst>
      <p:ext uri="{BB962C8B-B14F-4D97-AF65-F5344CB8AC3E}">
        <p14:creationId xmlns:p14="http://schemas.microsoft.com/office/powerpoint/2010/main" val="345793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CC5A-4155-479F-850C-868E040D881A}"/>
              </a:ext>
            </a:extLst>
          </p:cNvPr>
          <p:cNvSpPr>
            <a:spLocks noGrp="1"/>
          </p:cNvSpPr>
          <p:nvPr>
            <p:ph type="title"/>
          </p:nvPr>
        </p:nvSpPr>
        <p:spPr>
          <a:xfrm>
            <a:off x="395941" y="-707690"/>
            <a:ext cx="10058400" cy="1450757"/>
          </a:xfrm>
        </p:spPr>
        <p:txBody>
          <a:bodyPr/>
          <a:lstStyle/>
          <a:p>
            <a:r>
              <a:rPr lang="en-CA" dirty="0"/>
              <a:t>Home Page layout……..</a:t>
            </a:r>
          </a:p>
        </p:txBody>
      </p:sp>
      <p:sp>
        <p:nvSpPr>
          <p:cNvPr id="4" name="Rectangle: Rounded Corners 3">
            <a:extLst>
              <a:ext uri="{FF2B5EF4-FFF2-40B4-BE49-F238E27FC236}">
                <a16:creationId xmlns:a16="http://schemas.microsoft.com/office/drawing/2014/main" id="{7854F783-3D44-494E-921E-4426E86FAAB1}"/>
              </a:ext>
            </a:extLst>
          </p:cNvPr>
          <p:cNvSpPr/>
          <p:nvPr/>
        </p:nvSpPr>
        <p:spPr>
          <a:xfrm>
            <a:off x="488270" y="653995"/>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Papa’s Kitchen</a:t>
            </a:r>
          </a:p>
        </p:txBody>
      </p:sp>
      <p:sp>
        <p:nvSpPr>
          <p:cNvPr id="5" name="Rectangle: Rounded Corners 4">
            <a:extLst>
              <a:ext uri="{FF2B5EF4-FFF2-40B4-BE49-F238E27FC236}">
                <a16:creationId xmlns:a16="http://schemas.microsoft.com/office/drawing/2014/main" id="{4CC6E373-EECC-4A87-9B19-B5B14B6D97B2}"/>
              </a:ext>
            </a:extLst>
          </p:cNvPr>
          <p:cNvSpPr/>
          <p:nvPr/>
        </p:nvSpPr>
        <p:spPr>
          <a:xfrm>
            <a:off x="1901299" y="655474"/>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Home</a:t>
            </a:r>
          </a:p>
        </p:txBody>
      </p:sp>
      <p:sp>
        <p:nvSpPr>
          <p:cNvPr id="6" name="Rectangle: Rounded Corners 5">
            <a:extLst>
              <a:ext uri="{FF2B5EF4-FFF2-40B4-BE49-F238E27FC236}">
                <a16:creationId xmlns:a16="http://schemas.microsoft.com/office/drawing/2014/main" id="{77457E45-B32A-4DBC-AC79-9600DC5E4EBE}"/>
              </a:ext>
            </a:extLst>
          </p:cNvPr>
          <p:cNvSpPr/>
          <p:nvPr/>
        </p:nvSpPr>
        <p:spPr>
          <a:xfrm>
            <a:off x="3314328" y="653995"/>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About Us</a:t>
            </a:r>
          </a:p>
        </p:txBody>
      </p:sp>
      <p:sp>
        <p:nvSpPr>
          <p:cNvPr id="7" name="Rectangle: Rounded Corners 6">
            <a:extLst>
              <a:ext uri="{FF2B5EF4-FFF2-40B4-BE49-F238E27FC236}">
                <a16:creationId xmlns:a16="http://schemas.microsoft.com/office/drawing/2014/main" id="{BE65E5CA-03BC-41FC-B1FD-9DC191BFA282}"/>
              </a:ext>
            </a:extLst>
          </p:cNvPr>
          <p:cNvSpPr/>
          <p:nvPr/>
        </p:nvSpPr>
        <p:spPr>
          <a:xfrm>
            <a:off x="4693770" y="677068"/>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Contact Us</a:t>
            </a:r>
          </a:p>
        </p:txBody>
      </p:sp>
      <p:sp>
        <p:nvSpPr>
          <p:cNvPr id="8" name="Rectangle: Rounded Corners 7">
            <a:extLst>
              <a:ext uri="{FF2B5EF4-FFF2-40B4-BE49-F238E27FC236}">
                <a16:creationId xmlns:a16="http://schemas.microsoft.com/office/drawing/2014/main" id="{66739956-6BA1-426F-B44A-0FE153D97CA8}"/>
              </a:ext>
            </a:extLst>
          </p:cNvPr>
          <p:cNvSpPr/>
          <p:nvPr/>
        </p:nvSpPr>
        <p:spPr>
          <a:xfrm>
            <a:off x="6073212" y="640965"/>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Items</a:t>
            </a:r>
          </a:p>
        </p:txBody>
      </p:sp>
      <p:sp>
        <p:nvSpPr>
          <p:cNvPr id="9" name="Rectangle: Rounded Corners 8">
            <a:extLst>
              <a:ext uri="{FF2B5EF4-FFF2-40B4-BE49-F238E27FC236}">
                <a16:creationId xmlns:a16="http://schemas.microsoft.com/office/drawing/2014/main" id="{B1641B69-20CD-40E7-ABFF-9D15E3094FC1}"/>
              </a:ext>
            </a:extLst>
          </p:cNvPr>
          <p:cNvSpPr/>
          <p:nvPr/>
        </p:nvSpPr>
        <p:spPr>
          <a:xfrm>
            <a:off x="488270" y="1266554"/>
            <a:ext cx="6977848" cy="25549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6000" dirty="0">
                <a:ln w="0"/>
                <a:solidFill>
                  <a:schemeClr val="tx1"/>
                </a:solidFill>
                <a:effectLst>
                  <a:outerShdw blurRad="38100" dist="19050" dir="2700000" algn="tl" rotWithShape="0">
                    <a:schemeClr val="dk1">
                      <a:alpha val="40000"/>
                    </a:schemeClr>
                  </a:outerShdw>
                </a:effectLst>
              </a:rPr>
              <a:t>Papa’s Kitchen</a:t>
            </a:r>
          </a:p>
          <a:p>
            <a:pPr algn="ctr"/>
            <a:r>
              <a:rPr lang="en-CA" sz="2000" dirty="0">
                <a:ln w="0"/>
                <a:solidFill>
                  <a:schemeClr val="tx1"/>
                </a:solidFill>
                <a:effectLst>
                  <a:outerShdw blurRad="38100" dist="19050" dir="2700000" algn="tl" rotWithShape="0">
                    <a:schemeClr val="dk1">
                      <a:alpha val="40000"/>
                    </a:schemeClr>
                  </a:outerShdw>
                </a:effectLst>
              </a:rPr>
              <a:t>            .....Where food is served with Love</a:t>
            </a:r>
          </a:p>
        </p:txBody>
      </p:sp>
      <p:sp>
        <p:nvSpPr>
          <p:cNvPr id="10" name="TextBox 9">
            <a:extLst>
              <a:ext uri="{FF2B5EF4-FFF2-40B4-BE49-F238E27FC236}">
                <a16:creationId xmlns:a16="http://schemas.microsoft.com/office/drawing/2014/main" id="{DFDDDE81-6AA3-42FF-B9ED-FECB9CC76661}"/>
              </a:ext>
            </a:extLst>
          </p:cNvPr>
          <p:cNvSpPr txBox="1"/>
          <p:nvPr/>
        </p:nvSpPr>
        <p:spPr>
          <a:xfrm>
            <a:off x="690083" y="3821548"/>
            <a:ext cx="2624245" cy="369332"/>
          </a:xfrm>
          <a:prstGeom prst="rect">
            <a:avLst/>
          </a:prstGeom>
          <a:noFill/>
        </p:spPr>
        <p:txBody>
          <a:bodyPr wrap="none" rtlCol="0">
            <a:spAutoFit/>
          </a:bodyPr>
          <a:lstStyle/>
          <a:p>
            <a:r>
              <a:rPr lang="en-CA" dirty="0"/>
              <a:t>Other sister branches……..</a:t>
            </a:r>
          </a:p>
        </p:txBody>
      </p:sp>
      <p:sp>
        <p:nvSpPr>
          <p:cNvPr id="11" name="Rectangle: Rounded Corners 10">
            <a:extLst>
              <a:ext uri="{FF2B5EF4-FFF2-40B4-BE49-F238E27FC236}">
                <a16:creationId xmlns:a16="http://schemas.microsoft.com/office/drawing/2014/main" id="{7B898667-815B-4A2D-9D3B-D1E9FA0B784E}"/>
              </a:ext>
            </a:extLst>
          </p:cNvPr>
          <p:cNvSpPr/>
          <p:nvPr/>
        </p:nvSpPr>
        <p:spPr>
          <a:xfrm>
            <a:off x="559290" y="4190880"/>
            <a:ext cx="3710866" cy="25549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Nilgiris…</a:t>
            </a:r>
          </a:p>
          <a:p>
            <a:pPr algn="just"/>
            <a:r>
              <a:rPr lang="en-US" sz="1600" dirty="0">
                <a:solidFill>
                  <a:schemeClr val="tx1"/>
                </a:solidFill>
              </a:rPr>
              <a:t>Famous for it’s soft and delicious </a:t>
            </a:r>
            <a:r>
              <a:rPr lang="en-US" sz="1600" dirty="0" err="1">
                <a:solidFill>
                  <a:schemeClr val="tx1"/>
                </a:solidFill>
              </a:rPr>
              <a:t>idlis</a:t>
            </a:r>
            <a:r>
              <a:rPr lang="en-US" sz="1600" dirty="0">
                <a:solidFill>
                  <a:schemeClr val="tx1"/>
                </a:solidFill>
              </a:rPr>
              <a:t>, The Nilgiris has been serving love and homely food since 2001. We started off as a take-out and catering facility till November 2007 after which we decided to open doors to our humble restaurant. Our </a:t>
            </a:r>
            <a:r>
              <a:rPr lang="en-US" sz="1600" dirty="0" err="1">
                <a:solidFill>
                  <a:schemeClr val="tx1"/>
                </a:solidFill>
              </a:rPr>
              <a:t>specialities</a:t>
            </a:r>
            <a:r>
              <a:rPr lang="en-US" sz="1600" dirty="0">
                <a:solidFill>
                  <a:schemeClr val="tx1"/>
                </a:solidFill>
              </a:rPr>
              <a:t> include all varieties of </a:t>
            </a:r>
            <a:r>
              <a:rPr lang="en-US" sz="1600" dirty="0" err="1">
                <a:solidFill>
                  <a:schemeClr val="tx1"/>
                </a:solidFill>
              </a:rPr>
              <a:t>dosa</a:t>
            </a:r>
            <a:r>
              <a:rPr lang="en-US" sz="1600" dirty="0">
                <a:solidFill>
                  <a:schemeClr val="tx1"/>
                </a:solidFill>
              </a:rPr>
              <a:t>, idly, uthappam, biryani, Thali, sweets and snacks.</a:t>
            </a:r>
            <a:endParaRPr lang="en-CA" sz="1600" dirty="0">
              <a:solidFill>
                <a:schemeClr val="tx1"/>
              </a:solidFill>
            </a:endParaRPr>
          </a:p>
        </p:txBody>
      </p:sp>
      <p:sp>
        <p:nvSpPr>
          <p:cNvPr id="12" name="Rectangle: Rounded Corners 11">
            <a:extLst>
              <a:ext uri="{FF2B5EF4-FFF2-40B4-BE49-F238E27FC236}">
                <a16:creationId xmlns:a16="http://schemas.microsoft.com/office/drawing/2014/main" id="{902124DE-AA3F-44BA-8C00-921E489A9246}"/>
              </a:ext>
            </a:extLst>
          </p:cNvPr>
          <p:cNvSpPr/>
          <p:nvPr/>
        </p:nvSpPr>
        <p:spPr>
          <a:xfrm>
            <a:off x="4400949" y="4190880"/>
            <a:ext cx="3710866" cy="25549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Guru Lakshmi…</a:t>
            </a:r>
          </a:p>
          <a:p>
            <a:r>
              <a:rPr lang="en-US" dirty="0">
                <a:solidFill>
                  <a:schemeClr val="tx1"/>
                </a:solidFill>
              </a:rPr>
              <a:t>After searching for an Authentic South Indian Restaurant, we realized that Canada was deprived of it. So we decided to open just that, an Authentic South Indian Restaurant with personal touch and care paid to our unbeatable taste and customer service</a:t>
            </a:r>
          </a:p>
        </p:txBody>
      </p:sp>
      <p:sp>
        <p:nvSpPr>
          <p:cNvPr id="13" name="Rectangle: Rounded Corners 12">
            <a:extLst>
              <a:ext uri="{FF2B5EF4-FFF2-40B4-BE49-F238E27FC236}">
                <a16:creationId xmlns:a16="http://schemas.microsoft.com/office/drawing/2014/main" id="{D572FEC8-D9A6-4D1D-B26B-EF0C624403C0}"/>
              </a:ext>
            </a:extLst>
          </p:cNvPr>
          <p:cNvSpPr/>
          <p:nvPr/>
        </p:nvSpPr>
        <p:spPr>
          <a:xfrm>
            <a:off x="8243806" y="4112461"/>
            <a:ext cx="3710866" cy="25549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Dal Roti…</a:t>
            </a:r>
          </a:p>
          <a:p>
            <a:pPr algn="just"/>
            <a:r>
              <a:rPr lang="en-US" dirty="0">
                <a:solidFill>
                  <a:schemeClr val="tx1"/>
                </a:solidFill>
              </a:rPr>
              <a:t>We are committed to serving the very best in Indian cuisine. Featuring only the finest, freshest ingredients, each dish is delicately prepared to highlight the robust flavors of the Bombay region. We hope to see you tonight.</a:t>
            </a:r>
            <a:endParaRPr lang="en-CA" sz="1600" dirty="0">
              <a:solidFill>
                <a:schemeClr val="tx1"/>
              </a:solidFill>
            </a:endParaRPr>
          </a:p>
        </p:txBody>
      </p:sp>
    </p:spTree>
    <p:extLst>
      <p:ext uri="{BB962C8B-B14F-4D97-AF65-F5344CB8AC3E}">
        <p14:creationId xmlns:p14="http://schemas.microsoft.com/office/powerpoint/2010/main" val="228024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D9B366B-3986-4D12-8F70-D9FFE40226DB}"/>
              </a:ext>
            </a:extLst>
          </p:cNvPr>
          <p:cNvSpPr/>
          <p:nvPr/>
        </p:nvSpPr>
        <p:spPr>
          <a:xfrm>
            <a:off x="1201048" y="887675"/>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About Us</a:t>
            </a:r>
          </a:p>
        </p:txBody>
      </p:sp>
      <p:sp>
        <p:nvSpPr>
          <p:cNvPr id="5" name="TextBox 4">
            <a:extLst>
              <a:ext uri="{FF2B5EF4-FFF2-40B4-BE49-F238E27FC236}">
                <a16:creationId xmlns:a16="http://schemas.microsoft.com/office/drawing/2014/main" id="{B323028B-48F7-4C7A-9458-835B6FC77104}"/>
              </a:ext>
            </a:extLst>
          </p:cNvPr>
          <p:cNvSpPr txBox="1"/>
          <p:nvPr/>
        </p:nvSpPr>
        <p:spPr>
          <a:xfrm>
            <a:off x="1127760" y="2103120"/>
            <a:ext cx="10038080" cy="2308324"/>
          </a:xfrm>
          <a:prstGeom prst="rect">
            <a:avLst/>
          </a:prstGeom>
          <a:noFill/>
        </p:spPr>
        <p:txBody>
          <a:bodyPr wrap="square" rtlCol="0">
            <a:spAutoFit/>
          </a:bodyPr>
          <a:lstStyle/>
          <a:p>
            <a:r>
              <a:rPr lang="en-US" dirty="0"/>
              <a:t>Papa’s Kitchen is known for its innovation and yet maintaining the original flavors of traditional India with prime focus on quality and affordability. Our rich decade of extensive experience will truly reflect in our mouth watering taste and excellent services. Customer satisfaction is religion to Papa’s Kitchen and that is what has kept us growing and preserve the century old custom alive. Our preparation is not only meant to satisfy the Indian palate but also assure international standards.</a:t>
            </a:r>
          </a:p>
          <a:p>
            <a:endParaRPr lang="en-US" dirty="0"/>
          </a:p>
          <a:p>
            <a:r>
              <a:rPr lang="en-US" dirty="0"/>
              <a:t>Hygiene is our top most priority. </a:t>
            </a:r>
          </a:p>
          <a:p>
            <a:endParaRPr lang="en-CA" dirty="0"/>
          </a:p>
        </p:txBody>
      </p:sp>
      <p:sp>
        <p:nvSpPr>
          <p:cNvPr id="2" name="TextBox 1">
            <a:extLst>
              <a:ext uri="{FF2B5EF4-FFF2-40B4-BE49-F238E27FC236}">
                <a16:creationId xmlns:a16="http://schemas.microsoft.com/office/drawing/2014/main" id="{9A3C9B9D-1243-46DF-A5C2-AECCF1AD4B2D}"/>
              </a:ext>
            </a:extLst>
          </p:cNvPr>
          <p:cNvSpPr txBox="1"/>
          <p:nvPr/>
        </p:nvSpPr>
        <p:spPr>
          <a:xfrm>
            <a:off x="2565647" y="1027857"/>
            <a:ext cx="1640770" cy="369332"/>
          </a:xfrm>
          <a:prstGeom prst="rect">
            <a:avLst/>
          </a:prstGeom>
          <a:noFill/>
        </p:spPr>
        <p:txBody>
          <a:bodyPr wrap="none" rtlCol="0">
            <a:spAutoFit/>
          </a:bodyPr>
          <a:lstStyle/>
          <a:p>
            <a:r>
              <a:rPr lang="en-CA" dirty="0"/>
              <a:t>Page layout…….</a:t>
            </a:r>
          </a:p>
        </p:txBody>
      </p:sp>
    </p:spTree>
    <p:extLst>
      <p:ext uri="{BB962C8B-B14F-4D97-AF65-F5344CB8AC3E}">
        <p14:creationId xmlns:p14="http://schemas.microsoft.com/office/powerpoint/2010/main" val="328734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30376F-D328-4894-BDFB-DFE27AA12B76}"/>
              </a:ext>
            </a:extLst>
          </p:cNvPr>
          <p:cNvSpPr/>
          <p:nvPr/>
        </p:nvSpPr>
        <p:spPr>
          <a:xfrm>
            <a:off x="1198730" y="1296828"/>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Contact Us</a:t>
            </a:r>
          </a:p>
        </p:txBody>
      </p:sp>
      <p:sp>
        <p:nvSpPr>
          <p:cNvPr id="5" name="Rectangle: Rounded Corners 4">
            <a:extLst>
              <a:ext uri="{FF2B5EF4-FFF2-40B4-BE49-F238E27FC236}">
                <a16:creationId xmlns:a16="http://schemas.microsoft.com/office/drawing/2014/main" id="{934A5D75-C4EE-4435-8CC0-066C5AB00892}"/>
              </a:ext>
            </a:extLst>
          </p:cNvPr>
          <p:cNvSpPr/>
          <p:nvPr/>
        </p:nvSpPr>
        <p:spPr>
          <a:xfrm>
            <a:off x="1198730" y="2113280"/>
            <a:ext cx="7152640" cy="3230880"/>
          </a:xfrm>
          <a:prstGeom prst="roundRect">
            <a:avLst>
              <a:gd name="adj" fmla="val 44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ln w="0"/>
                <a:solidFill>
                  <a:schemeClr val="tx1"/>
                </a:solidFill>
                <a:effectLst>
                  <a:outerShdw blurRad="38100" dist="19050" dir="2700000" algn="tl" rotWithShape="0">
                    <a:schemeClr val="dk1">
                      <a:alpha val="40000"/>
                    </a:schemeClr>
                  </a:outerShdw>
                </a:effectLst>
              </a:rPr>
              <a:t>Food Fiesta,</a:t>
            </a:r>
          </a:p>
          <a:p>
            <a:r>
              <a:rPr lang="en-CA" dirty="0">
                <a:ln w="0"/>
                <a:solidFill>
                  <a:schemeClr val="tx1"/>
                </a:solidFill>
                <a:effectLst>
                  <a:outerShdw blurRad="38100" dist="19050" dir="2700000" algn="tl" rotWithShape="0">
                    <a:schemeClr val="dk1">
                      <a:alpha val="40000"/>
                    </a:schemeClr>
                  </a:outerShdw>
                </a:effectLst>
              </a:rPr>
              <a:t>55 City Center Drive,</a:t>
            </a:r>
          </a:p>
          <a:p>
            <a:r>
              <a:rPr lang="en-CA" dirty="0">
                <a:ln w="0"/>
                <a:solidFill>
                  <a:schemeClr val="tx1"/>
                </a:solidFill>
                <a:effectLst>
                  <a:outerShdw blurRad="38100" dist="19050" dir="2700000" algn="tl" rotWithShape="0">
                    <a:schemeClr val="dk1">
                      <a:alpha val="40000"/>
                    </a:schemeClr>
                  </a:outerShdw>
                </a:effectLst>
              </a:rPr>
              <a:t>Mississauga, ON,  L5B 1M3</a:t>
            </a:r>
          </a:p>
          <a:p>
            <a:endParaRPr lang="en-CA" dirty="0">
              <a:ln w="0"/>
              <a:solidFill>
                <a:schemeClr val="tx1"/>
              </a:solidFill>
              <a:effectLst>
                <a:outerShdw blurRad="38100" dist="19050" dir="2700000" algn="tl" rotWithShape="0">
                  <a:schemeClr val="dk1">
                    <a:alpha val="40000"/>
                  </a:schemeClr>
                </a:outerShdw>
              </a:effectLst>
            </a:endParaRPr>
          </a:p>
          <a:p>
            <a:r>
              <a:rPr lang="en-CA" dirty="0">
                <a:ln w="0"/>
                <a:solidFill>
                  <a:schemeClr val="tx1"/>
                </a:solidFill>
                <a:effectLst>
                  <a:outerShdw blurRad="38100" dist="19050" dir="2700000" algn="tl" rotWithShape="0">
                    <a:schemeClr val="dk1">
                      <a:alpha val="40000"/>
                    </a:schemeClr>
                  </a:outerShdw>
                </a:effectLst>
              </a:rPr>
              <a:t>Phone: 416 617 1424</a:t>
            </a:r>
          </a:p>
          <a:p>
            <a:r>
              <a:rPr lang="en-CA" dirty="0">
                <a:ln w="0"/>
                <a:solidFill>
                  <a:schemeClr val="tx1"/>
                </a:solidFill>
                <a:effectLst>
                  <a:outerShdw blurRad="38100" dist="19050" dir="2700000" algn="tl" rotWithShape="0">
                    <a:schemeClr val="dk1">
                      <a:alpha val="40000"/>
                    </a:schemeClr>
                  </a:outerShdw>
                </a:effectLst>
              </a:rPr>
              <a:t>E mail: kishorkumar.chauhan@triosstudent.com</a:t>
            </a:r>
          </a:p>
        </p:txBody>
      </p:sp>
      <p:sp>
        <p:nvSpPr>
          <p:cNvPr id="6" name="TextBox 5">
            <a:extLst>
              <a:ext uri="{FF2B5EF4-FFF2-40B4-BE49-F238E27FC236}">
                <a16:creationId xmlns:a16="http://schemas.microsoft.com/office/drawing/2014/main" id="{3338388A-5550-4209-A0D1-C9B2D46CBF99}"/>
              </a:ext>
            </a:extLst>
          </p:cNvPr>
          <p:cNvSpPr txBox="1"/>
          <p:nvPr/>
        </p:nvSpPr>
        <p:spPr>
          <a:xfrm>
            <a:off x="2592280" y="1437010"/>
            <a:ext cx="1640770" cy="369332"/>
          </a:xfrm>
          <a:prstGeom prst="rect">
            <a:avLst/>
          </a:prstGeom>
          <a:noFill/>
        </p:spPr>
        <p:txBody>
          <a:bodyPr wrap="none" rtlCol="0">
            <a:spAutoFit/>
          </a:bodyPr>
          <a:lstStyle/>
          <a:p>
            <a:r>
              <a:rPr lang="en-CA" dirty="0"/>
              <a:t>Page layout…….</a:t>
            </a:r>
          </a:p>
        </p:txBody>
      </p:sp>
    </p:spTree>
    <p:extLst>
      <p:ext uri="{BB962C8B-B14F-4D97-AF65-F5344CB8AC3E}">
        <p14:creationId xmlns:p14="http://schemas.microsoft.com/office/powerpoint/2010/main" val="68676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BD65F5B-6BB7-4AB5-8FC0-593B8416CDB8}"/>
              </a:ext>
            </a:extLst>
          </p:cNvPr>
          <p:cNvGraphicFramePr>
            <a:graphicFrameLocks noGrp="1"/>
          </p:cNvGraphicFramePr>
          <p:nvPr>
            <p:extLst>
              <p:ext uri="{D42A27DB-BD31-4B8C-83A1-F6EECF244321}">
                <p14:modId xmlns:p14="http://schemas.microsoft.com/office/powerpoint/2010/main" val="757231986"/>
              </p:ext>
            </p:extLst>
          </p:nvPr>
        </p:nvGraphicFramePr>
        <p:xfrm>
          <a:off x="2753360" y="2047240"/>
          <a:ext cx="5201920" cy="29616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294268864"/>
                    </a:ext>
                  </a:extLst>
                </a:gridCol>
                <a:gridCol w="2641600">
                  <a:extLst>
                    <a:ext uri="{9D8B030D-6E8A-4147-A177-3AD203B41FA5}">
                      <a16:colId xmlns:a16="http://schemas.microsoft.com/office/drawing/2014/main" val="3858311500"/>
                    </a:ext>
                  </a:extLst>
                </a:gridCol>
                <a:gridCol w="1493520">
                  <a:extLst>
                    <a:ext uri="{9D8B030D-6E8A-4147-A177-3AD203B41FA5}">
                      <a16:colId xmlns:a16="http://schemas.microsoft.com/office/drawing/2014/main" val="2200755681"/>
                    </a:ext>
                  </a:extLst>
                </a:gridCol>
              </a:tblGrid>
              <a:tr h="0">
                <a:tc>
                  <a:txBody>
                    <a:bodyPr/>
                    <a:lstStyle/>
                    <a:p>
                      <a:pPr algn="ctr"/>
                      <a:r>
                        <a:rPr lang="en-CA" sz="1800" dirty="0">
                          <a:latin typeface="+mn-lt"/>
                        </a:rPr>
                        <a:t>ID</a:t>
                      </a:r>
                    </a:p>
                  </a:txBody>
                  <a:tcPr/>
                </a:tc>
                <a:tc>
                  <a:txBody>
                    <a:bodyPr/>
                    <a:lstStyle/>
                    <a:p>
                      <a:pPr algn="ctr"/>
                      <a:r>
                        <a:rPr lang="en-CA" sz="1800" dirty="0">
                          <a:latin typeface="+mn-lt"/>
                        </a:rPr>
                        <a:t>Item</a:t>
                      </a:r>
                    </a:p>
                  </a:txBody>
                  <a:tcPr/>
                </a:tc>
                <a:tc>
                  <a:txBody>
                    <a:bodyPr/>
                    <a:lstStyle/>
                    <a:p>
                      <a:pPr algn="ctr"/>
                      <a:r>
                        <a:rPr lang="en-CA" sz="1800" dirty="0">
                          <a:latin typeface="+mn-lt"/>
                        </a:rPr>
                        <a:t>Unit price</a:t>
                      </a:r>
                    </a:p>
                  </a:txBody>
                  <a:tcPr/>
                </a:tc>
                <a:extLst>
                  <a:ext uri="{0D108BD9-81ED-4DB2-BD59-A6C34878D82A}">
                    <a16:rowId xmlns:a16="http://schemas.microsoft.com/office/drawing/2014/main" val="3353490890"/>
                  </a:ext>
                </a:extLst>
              </a:tr>
              <a:tr h="370840">
                <a:tc>
                  <a:txBody>
                    <a:bodyPr/>
                    <a:lstStyle/>
                    <a:p>
                      <a:pPr algn="ctr" fontAlgn="ctr"/>
                      <a:r>
                        <a:rPr lang="en-CA" sz="1800" b="0" i="0" u="none" strike="noStrike">
                          <a:solidFill>
                            <a:srgbClr val="000000"/>
                          </a:solidFill>
                          <a:effectLst/>
                          <a:latin typeface="+mn-lt"/>
                        </a:rPr>
                        <a:t>1</a:t>
                      </a:r>
                    </a:p>
                  </a:txBody>
                  <a:tcPr marL="7620" marR="7620" marT="7620" marB="0" anchor="ctr"/>
                </a:tc>
                <a:tc>
                  <a:txBody>
                    <a:bodyPr/>
                    <a:lstStyle/>
                    <a:p>
                      <a:pPr algn="ctr" fontAlgn="ctr"/>
                      <a:r>
                        <a:rPr lang="en-CA" sz="1800" b="0" i="0" u="none" strike="noStrike" dirty="0">
                          <a:solidFill>
                            <a:srgbClr val="000000"/>
                          </a:solidFill>
                          <a:effectLst/>
                          <a:latin typeface="+mn-lt"/>
                        </a:rPr>
                        <a:t>Vegetable Biryani</a:t>
                      </a:r>
                    </a:p>
                  </a:txBody>
                  <a:tcPr marL="7620" marR="7620" marT="7620" marB="0" anchor="ctr"/>
                </a:tc>
                <a:tc>
                  <a:txBody>
                    <a:bodyPr/>
                    <a:lstStyle/>
                    <a:p>
                      <a:pPr algn="ctr" fontAlgn="ctr"/>
                      <a:r>
                        <a:rPr lang="en-CA" sz="1800" b="0" i="0" u="none" strike="noStrike" dirty="0">
                          <a:solidFill>
                            <a:srgbClr val="000000"/>
                          </a:solidFill>
                          <a:effectLst/>
                          <a:latin typeface="+mn-lt"/>
                        </a:rPr>
                        <a:t>8.99</a:t>
                      </a:r>
                    </a:p>
                  </a:txBody>
                  <a:tcPr marL="7620" marR="7620" marT="7620" marB="0" anchor="ctr"/>
                </a:tc>
                <a:extLst>
                  <a:ext uri="{0D108BD9-81ED-4DB2-BD59-A6C34878D82A}">
                    <a16:rowId xmlns:a16="http://schemas.microsoft.com/office/drawing/2014/main" val="1307833889"/>
                  </a:ext>
                </a:extLst>
              </a:tr>
              <a:tr h="370840">
                <a:tc>
                  <a:txBody>
                    <a:bodyPr/>
                    <a:lstStyle/>
                    <a:p>
                      <a:pPr algn="ctr" fontAlgn="ctr"/>
                      <a:r>
                        <a:rPr lang="en-CA" sz="1800" b="0" i="0" u="none" strike="noStrike">
                          <a:solidFill>
                            <a:srgbClr val="000000"/>
                          </a:solidFill>
                          <a:effectLst/>
                          <a:latin typeface="+mn-lt"/>
                        </a:rPr>
                        <a:t>2</a:t>
                      </a:r>
                    </a:p>
                  </a:txBody>
                  <a:tcPr marL="7620" marR="7620" marT="7620" marB="0" anchor="ctr"/>
                </a:tc>
                <a:tc>
                  <a:txBody>
                    <a:bodyPr/>
                    <a:lstStyle/>
                    <a:p>
                      <a:pPr algn="ctr" fontAlgn="ctr"/>
                      <a:r>
                        <a:rPr lang="en-CA" sz="1800" b="0" i="0" u="none" strike="noStrike" dirty="0" err="1">
                          <a:solidFill>
                            <a:srgbClr val="000000"/>
                          </a:solidFill>
                          <a:effectLst/>
                          <a:latin typeface="+mn-lt"/>
                        </a:rPr>
                        <a:t>Vegatable</a:t>
                      </a:r>
                      <a:r>
                        <a:rPr lang="en-CA" sz="1800" b="0" i="0" u="none" strike="noStrike" dirty="0">
                          <a:solidFill>
                            <a:srgbClr val="000000"/>
                          </a:solidFill>
                          <a:effectLst/>
                          <a:latin typeface="+mn-lt"/>
                        </a:rPr>
                        <a:t> pulao    </a:t>
                      </a:r>
                    </a:p>
                  </a:txBody>
                  <a:tcPr marL="7620" marR="7620" marT="7620" marB="0" anchor="ctr"/>
                </a:tc>
                <a:tc>
                  <a:txBody>
                    <a:bodyPr/>
                    <a:lstStyle/>
                    <a:p>
                      <a:pPr algn="ctr" fontAlgn="ctr"/>
                      <a:r>
                        <a:rPr lang="en-CA" sz="1800" b="0" i="0" u="none" strike="noStrike">
                          <a:solidFill>
                            <a:srgbClr val="000000"/>
                          </a:solidFill>
                          <a:effectLst/>
                          <a:latin typeface="+mn-lt"/>
                        </a:rPr>
                        <a:t>7.99</a:t>
                      </a:r>
                    </a:p>
                  </a:txBody>
                  <a:tcPr marL="7620" marR="7620" marT="7620" marB="0" anchor="ctr"/>
                </a:tc>
                <a:extLst>
                  <a:ext uri="{0D108BD9-81ED-4DB2-BD59-A6C34878D82A}">
                    <a16:rowId xmlns:a16="http://schemas.microsoft.com/office/drawing/2014/main" val="3731634139"/>
                  </a:ext>
                </a:extLst>
              </a:tr>
              <a:tr h="370840">
                <a:tc>
                  <a:txBody>
                    <a:bodyPr/>
                    <a:lstStyle/>
                    <a:p>
                      <a:pPr algn="ctr" fontAlgn="ctr"/>
                      <a:r>
                        <a:rPr lang="en-CA" sz="1800" b="0" i="0" u="none" strike="noStrike">
                          <a:solidFill>
                            <a:srgbClr val="000000"/>
                          </a:solidFill>
                          <a:effectLst/>
                          <a:latin typeface="+mn-lt"/>
                        </a:rPr>
                        <a:t>3</a:t>
                      </a:r>
                    </a:p>
                  </a:txBody>
                  <a:tcPr marL="7620" marR="7620" marT="7620" marB="0" anchor="ctr"/>
                </a:tc>
                <a:tc>
                  <a:txBody>
                    <a:bodyPr/>
                    <a:lstStyle/>
                    <a:p>
                      <a:pPr algn="ctr" fontAlgn="ctr"/>
                      <a:r>
                        <a:rPr lang="en-CA" sz="1800" b="0" i="0" u="none" strike="noStrike" dirty="0">
                          <a:solidFill>
                            <a:srgbClr val="000000"/>
                          </a:solidFill>
                          <a:effectLst/>
                          <a:latin typeface="+mn-lt"/>
                        </a:rPr>
                        <a:t>Curd rice </a:t>
                      </a:r>
                    </a:p>
                  </a:txBody>
                  <a:tcPr marL="7620" marR="7620" marT="7620" marB="0" anchor="ctr"/>
                </a:tc>
                <a:tc>
                  <a:txBody>
                    <a:bodyPr/>
                    <a:lstStyle/>
                    <a:p>
                      <a:pPr algn="ctr" fontAlgn="ctr"/>
                      <a:r>
                        <a:rPr lang="en-CA" sz="1800" b="0" i="0" u="none" strike="noStrike">
                          <a:solidFill>
                            <a:srgbClr val="000000"/>
                          </a:solidFill>
                          <a:effectLst/>
                          <a:latin typeface="+mn-lt"/>
                        </a:rPr>
                        <a:t>4.5</a:t>
                      </a:r>
                    </a:p>
                  </a:txBody>
                  <a:tcPr marL="7620" marR="7620" marT="7620" marB="0" anchor="ctr"/>
                </a:tc>
                <a:extLst>
                  <a:ext uri="{0D108BD9-81ED-4DB2-BD59-A6C34878D82A}">
                    <a16:rowId xmlns:a16="http://schemas.microsoft.com/office/drawing/2014/main" val="3152206371"/>
                  </a:ext>
                </a:extLst>
              </a:tr>
              <a:tr h="370840">
                <a:tc>
                  <a:txBody>
                    <a:bodyPr/>
                    <a:lstStyle/>
                    <a:p>
                      <a:pPr algn="ctr" fontAlgn="ctr"/>
                      <a:r>
                        <a:rPr lang="en-CA" sz="1800" b="0" i="0" u="none" strike="noStrike">
                          <a:solidFill>
                            <a:srgbClr val="000000"/>
                          </a:solidFill>
                          <a:effectLst/>
                          <a:latin typeface="+mn-lt"/>
                        </a:rPr>
                        <a:t>4</a:t>
                      </a:r>
                    </a:p>
                  </a:txBody>
                  <a:tcPr marL="7620" marR="7620" marT="7620" marB="0" anchor="ctr"/>
                </a:tc>
                <a:tc>
                  <a:txBody>
                    <a:bodyPr/>
                    <a:lstStyle/>
                    <a:p>
                      <a:pPr algn="ctr" fontAlgn="ctr"/>
                      <a:r>
                        <a:rPr lang="en-CA" sz="1800" b="0" i="0" u="none" strike="noStrike" dirty="0">
                          <a:solidFill>
                            <a:srgbClr val="000000"/>
                          </a:solidFill>
                          <a:effectLst/>
                          <a:latin typeface="+mn-lt"/>
                        </a:rPr>
                        <a:t>Paneer </a:t>
                      </a:r>
                      <a:r>
                        <a:rPr lang="en-CA" sz="1800" b="0" i="0" u="none" strike="noStrike" dirty="0" err="1">
                          <a:solidFill>
                            <a:srgbClr val="000000"/>
                          </a:solidFill>
                          <a:effectLst/>
                          <a:latin typeface="+mn-lt"/>
                        </a:rPr>
                        <a:t>Handi</a:t>
                      </a:r>
                      <a:endParaRPr lang="en-CA" sz="1800" b="0" i="0" u="none" strike="noStrike" dirty="0">
                        <a:solidFill>
                          <a:srgbClr val="000000"/>
                        </a:solidFill>
                        <a:effectLst/>
                        <a:latin typeface="+mn-lt"/>
                      </a:endParaRPr>
                    </a:p>
                  </a:txBody>
                  <a:tcPr marL="7620" marR="7620" marT="7620" marB="0" anchor="ctr"/>
                </a:tc>
                <a:tc>
                  <a:txBody>
                    <a:bodyPr/>
                    <a:lstStyle/>
                    <a:p>
                      <a:pPr algn="ctr" fontAlgn="ctr"/>
                      <a:r>
                        <a:rPr lang="en-CA" sz="1800" b="0" i="0" u="none" strike="noStrike">
                          <a:solidFill>
                            <a:srgbClr val="000000"/>
                          </a:solidFill>
                          <a:effectLst/>
                          <a:latin typeface="+mn-lt"/>
                        </a:rPr>
                        <a:t>7.99</a:t>
                      </a:r>
                    </a:p>
                  </a:txBody>
                  <a:tcPr marL="7620" marR="7620" marT="7620" marB="0" anchor="ctr"/>
                </a:tc>
                <a:extLst>
                  <a:ext uri="{0D108BD9-81ED-4DB2-BD59-A6C34878D82A}">
                    <a16:rowId xmlns:a16="http://schemas.microsoft.com/office/drawing/2014/main" val="4193097807"/>
                  </a:ext>
                </a:extLst>
              </a:tr>
              <a:tr h="370840">
                <a:tc>
                  <a:txBody>
                    <a:bodyPr/>
                    <a:lstStyle/>
                    <a:p>
                      <a:pPr algn="ctr" fontAlgn="ctr"/>
                      <a:r>
                        <a:rPr lang="en-CA" sz="1800" b="0" i="0" u="none" strike="noStrike">
                          <a:solidFill>
                            <a:srgbClr val="000000"/>
                          </a:solidFill>
                          <a:effectLst/>
                          <a:latin typeface="+mn-lt"/>
                        </a:rPr>
                        <a:t>5</a:t>
                      </a:r>
                    </a:p>
                  </a:txBody>
                  <a:tcPr marL="7620" marR="7620" marT="7620" marB="0" anchor="ctr"/>
                </a:tc>
                <a:tc>
                  <a:txBody>
                    <a:bodyPr/>
                    <a:lstStyle/>
                    <a:p>
                      <a:pPr algn="ctr" fontAlgn="ctr"/>
                      <a:r>
                        <a:rPr lang="en-CA" sz="1800" b="0" i="0" u="none" strike="noStrike" dirty="0" err="1">
                          <a:solidFill>
                            <a:srgbClr val="000000"/>
                          </a:solidFill>
                          <a:effectLst/>
                          <a:latin typeface="+mn-lt"/>
                        </a:rPr>
                        <a:t>Mashroom</a:t>
                      </a:r>
                      <a:r>
                        <a:rPr lang="en-CA" sz="1800" b="0" i="0" u="none" strike="noStrike" dirty="0">
                          <a:solidFill>
                            <a:srgbClr val="000000"/>
                          </a:solidFill>
                          <a:effectLst/>
                          <a:latin typeface="+mn-lt"/>
                        </a:rPr>
                        <a:t> Masala</a:t>
                      </a:r>
                    </a:p>
                  </a:txBody>
                  <a:tcPr marL="7620" marR="7620" marT="7620" marB="0" anchor="ctr"/>
                </a:tc>
                <a:tc>
                  <a:txBody>
                    <a:bodyPr/>
                    <a:lstStyle/>
                    <a:p>
                      <a:pPr algn="ctr" fontAlgn="ctr"/>
                      <a:r>
                        <a:rPr lang="en-CA" sz="1800" b="0" i="0" u="none" strike="noStrike">
                          <a:solidFill>
                            <a:srgbClr val="000000"/>
                          </a:solidFill>
                          <a:effectLst/>
                          <a:latin typeface="+mn-lt"/>
                        </a:rPr>
                        <a:t>5.99</a:t>
                      </a:r>
                    </a:p>
                  </a:txBody>
                  <a:tcPr marL="7620" marR="7620" marT="7620" marB="0" anchor="ctr"/>
                </a:tc>
                <a:extLst>
                  <a:ext uri="{0D108BD9-81ED-4DB2-BD59-A6C34878D82A}">
                    <a16:rowId xmlns:a16="http://schemas.microsoft.com/office/drawing/2014/main" val="2232421987"/>
                  </a:ext>
                </a:extLst>
              </a:tr>
              <a:tr h="370840">
                <a:tc>
                  <a:txBody>
                    <a:bodyPr/>
                    <a:lstStyle/>
                    <a:p>
                      <a:pPr algn="ctr" fontAlgn="ctr"/>
                      <a:r>
                        <a:rPr lang="en-CA" sz="1800" b="0" i="0" u="none" strike="noStrike">
                          <a:solidFill>
                            <a:srgbClr val="000000"/>
                          </a:solidFill>
                          <a:effectLst/>
                          <a:latin typeface="+mn-lt"/>
                        </a:rPr>
                        <a:t>6</a:t>
                      </a:r>
                    </a:p>
                  </a:txBody>
                  <a:tcPr marL="7620" marR="7620" marT="7620" marB="0" anchor="ctr"/>
                </a:tc>
                <a:tc>
                  <a:txBody>
                    <a:bodyPr/>
                    <a:lstStyle/>
                    <a:p>
                      <a:pPr algn="ctr" fontAlgn="ctr"/>
                      <a:r>
                        <a:rPr lang="en-CA" sz="1800" b="0" i="0" u="none" strike="noStrike" dirty="0">
                          <a:solidFill>
                            <a:srgbClr val="000000"/>
                          </a:solidFill>
                          <a:effectLst/>
                          <a:latin typeface="+mn-lt"/>
                        </a:rPr>
                        <a:t>Tandoori Naan</a:t>
                      </a:r>
                    </a:p>
                  </a:txBody>
                  <a:tcPr marL="7620" marR="7620" marT="7620" marB="0" anchor="ctr"/>
                </a:tc>
                <a:tc>
                  <a:txBody>
                    <a:bodyPr/>
                    <a:lstStyle/>
                    <a:p>
                      <a:pPr algn="ctr" fontAlgn="ctr"/>
                      <a:r>
                        <a:rPr lang="en-CA" sz="1800" b="0" i="0" u="none" strike="noStrike">
                          <a:solidFill>
                            <a:srgbClr val="000000"/>
                          </a:solidFill>
                          <a:effectLst/>
                          <a:latin typeface="+mn-lt"/>
                        </a:rPr>
                        <a:t>2.5</a:t>
                      </a:r>
                    </a:p>
                  </a:txBody>
                  <a:tcPr marL="7620" marR="7620" marT="7620" marB="0" anchor="ctr"/>
                </a:tc>
                <a:extLst>
                  <a:ext uri="{0D108BD9-81ED-4DB2-BD59-A6C34878D82A}">
                    <a16:rowId xmlns:a16="http://schemas.microsoft.com/office/drawing/2014/main" val="1151114348"/>
                  </a:ext>
                </a:extLst>
              </a:tr>
              <a:tr h="370840">
                <a:tc>
                  <a:txBody>
                    <a:bodyPr/>
                    <a:lstStyle/>
                    <a:p>
                      <a:pPr algn="ctr" fontAlgn="ctr"/>
                      <a:r>
                        <a:rPr lang="en-CA" sz="1800" b="0" i="0" u="none" strike="noStrike" dirty="0">
                          <a:solidFill>
                            <a:srgbClr val="000000"/>
                          </a:solidFill>
                          <a:effectLst/>
                          <a:latin typeface="+mn-lt"/>
                        </a:rPr>
                        <a:t>7</a:t>
                      </a:r>
                    </a:p>
                  </a:txBody>
                  <a:tcPr marL="7620" marR="7620" marT="7620" marB="0" anchor="ctr"/>
                </a:tc>
                <a:tc>
                  <a:txBody>
                    <a:bodyPr/>
                    <a:lstStyle/>
                    <a:p>
                      <a:pPr algn="ctr" fontAlgn="ctr"/>
                      <a:r>
                        <a:rPr lang="en-CA" sz="1800" b="0" i="0" u="none" strike="noStrike" dirty="0">
                          <a:solidFill>
                            <a:srgbClr val="000000"/>
                          </a:solidFill>
                          <a:effectLst/>
                          <a:latin typeface="+mn-lt"/>
                        </a:rPr>
                        <a:t>Tandoori Roti</a:t>
                      </a:r>
                    </a:p>
                  </a:txBody>
                  <a:tcPr marL="7620" marR="7620" marT="7620" marB="0" anchor="ctr"/>
                </a:tc>
                <a:tc>
                  <a:txBody>
                    <a:bodyPr/>
                    <a:lstStyle/>
                    <a:p>
                      <a:pPr algn="ctr" fontAlgn="ctr"/>
                      <a:r>
                        <a:rPr lang="en-CA" sz="1800" b="0" i="0" u="none" strike="noStrike" dirty="0">
                          <a:solidFill>
                            <a:srgbClr val="000000"/>
                          </a:solidFill>
                          <a:effectLst/>
                          <a:latin typeface="+mn-lt"/>
                        </a:rPr>
                        <a:t>1.5</a:t>
                      </a:r>
                    </a:p>
                  </a:txBody>
                  <a:tcPr marL="7620" marR="7620" marT="7620" marB="0" anchor="ctr"/>
                </a:tc>
                <a:extLst>
                  <a:ext uri="{0D108BD9-81ED-4DB2-BD59-A6C34878D82A}">
                    <a16:rowId xmlns:a16="http://schemas.microsoft.com/office/drawing/2014/main" val="171787113"/>
                  </a:ext>
                </a:extLst>
              </a:tr>
            </a:tbl>
          </a:graphicData>
        </a:graphic>
      </p:graphicFrame>
      <p:sp>
        <p:nvSpPr>
          <p:cNvPr id="7" name="Rectangle: Rounded Corners 6">
            <a:extLst>
              <a:ext uri="{FF2B5EF4-FFF2-40B4-BE49-F238E27FC236}">
                <a16:creationId xmlns:a16="http://schemas.microsoft.com/office/drawing/2014/main" id="{1B333BD3-FE90-49A1-8235-74BBC8FD28FF}"/>
              </a:ext>
            </a:extLst>
          </p:cNvPr>
          <p:cNvSpPr/>
          <p:nvPr/>
        </p:nvSpPr>
        <p:spPr>
          <a:xfrm>
            <a:off x="2753360" y="1311525"/>
            <a:ext cx="1260629" cy="5095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Items</a:t>
            </a:r>
          </a:p>
        </p:txBody>
      </p:sp>
      <p:sp>
        <p:nvSpPr>
          <p:cNvPr id="8" name="Rectangle: Rounded Corners 7">
            <a:extLst>
              <a:ext uri="{FF2B5EF4-FFF2-40B4-BE49-F238E27FC236}">
                <a16:creationId xmlns:a16="http://schemas.microsoft.com/office/drawing/2014/main" id="{F0A82921-996D-436C-8019-E7EE48DE258D}"/>
              </a:ext>
            </a:extLst>
          </p:cNvPr>
          <p:cNvSpPr/>
          <p:nvPr/>
        </p:nvSpPr>
        <p:spPr>
          <a:xfrm>
            <a:off x="8028569" y="2444695"/>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9" name="Rectangle: Rounded Corners 8">
            <a:extLst>
              <a:ext uri="{FF2B5EF4-FFF2-40B4-BE49-F238E27FC236}">
                <a16:creationId xmlns:a16="http://schemas.microsoft.com/office/drawing/2014/main" id="{E70C2D47-B72E-44D0-B15B-F350472DA47B}"/>
              </a:ext>
            </a:extLst>
          </p:cNvPr>
          <p:cNvSpPr/>
          <p:nvPr/>
        </p:nvSpPr>
        <p:spPr>
          <a:xfrm>
            <a:off x="9164171" y="2437289"/>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10" name="Rectangle: Rounded Corners 9">
            <a:extLst>
              <a:ext uri="{FF2B5EF4-FFF2-40B4-BE49-F238E27FC236}">
                <a16:creationId xmlns:a16="http://schemas.microsoft.com/office/drawing/2014/main" id="{09B7A903-2740-4118-91BB-6C74CA07C1AF}"/>
              </a:ext>
            </a:extLst>
          </p:cNvPr>
          <p:cNvSpPr/>
          <p:nvPr/>
        </p:nvSpPr>
        <p:spPr>
          <a:xfrm>
            <a:off x="10224843" y="2437288"/>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11" name="Rectangle: Rounded Corners 10">
            <a:extLst>
              <a:ext uri="{FF2B5EF4-FFF2-40B4-BE49-F238E27FC236}">
                <a16:creationId xmlns:a16="http://schemas.microsoft.com/office/drawing/2014/main" id="{160CF543-6D84-47B2-80AB-A236A594E483}"/>
              </a:ext>
            </a:extLst>
          </p:cNvPr>
          <p:cNvSpPr/>
          <p:nvPr/>
        </p:nvSpPr>
        <p:spPr>
          <a:xfrm>
            <a:off x="8028569" y="2818075"/>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12" name="Rectangle: Rounded Corners 11">
            <a:extLst>
              <a:ext uri="{FF2B5EF4-FFF2-40B4-BE49-F238E27FC236}">
                <a16:creationId xmlns:a16="http://schemas.microsoft.com/office/drawing/2014/main" id="{42833269-F559-464E-AC84-9DF2CC73DEE8}"/>
              </a:ext>
            </a:extLst>
          </p:cNvPr>
          <p:cNvSpPr/>
          <p:nvPr/>
        </p:nvSpPr>
        <p:spPr>
          <a:xfrm>
            <a:off x="9164171" y="2810669"/>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13" name="Rectangle: Rounded Corners 12">
            <a:extLst>
              <a:ext uri="{FF2B5EF4-FFF2-40B4-BE49-F238E27FC236}">
                <a16:creationId xmlns:a16="http://schemas.microsoft.com/office/drawing/2014/main" id="{4A835630-8462-4F29-8B33-C966AC9E1067}"/>
              </a:ext>
            </a:extLst>
          </p:cNvPr>
          <p:cNvSpPr/>
          <p:nvPr/>
        </p:nvSpPr>
        <p:spPr>
          <a:xfrm>
            <a:off x="10224843" y="2810668"/>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14" name="Rectangle: Rounded Corners 13">
            <a:extLst>
              <a:ext uri="{FF2B5EF4-FFF2-40B4-BE49-F238E27FC236}">
                <a16:creationId xmlns:a16="http://schemas.microsoft.com/office/drawing/2014/main" id="{88F35AA5-0BA4-494B-8D38-E4810F235264}"/>
              </a:ext>
            </a:extLst>
          </p:cNvPr>
          <p:cNvSpPr/>
          <p:nvPr/>
        </p:nvSpPr>
        <p:spPr>
          <a:xfrm>
            <a:off x="8028569" y="3197507"/>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15" name="Rectangle: Rounded Corners 14">
            <a:extLst>
              <a:ext uri="{FF2B5EF4-FFF2-40B4-BE49-F238E27FC236}">
                <a16:creationId xmlns:a16="http://schemas.microsoft.com/office/drawing/2014/main" id="{3D68DC24-162C-454D-A9C0-0AEB2FE82036}"/>
              </a:ext>
            </a:extLst>
          </p:cNvPr>
          <p:cNvSpPr/>
          <p:nvPr/>
        </p:nvSpPr>
        <p:spPr>
          <a:xfrm>
            <a:off x="9164171" y="3190101"/>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16" name="Rectangle: Rounded Corners 15">
            <a:extLst>
              <a:ext uri="{FF2B5EF4-FFF2-40B4-BE49-F238E27FC236}">
                <a16:creationId xmlns:a16="http://schemas.microsoft.com/office/drawing/2014/main" id="{B15FCC0A-00B1-4603-93A3-C722DE34D4BF}"/>
              </a:ext>
            </a:extLst>
          </p:cNvPr>
          <p:cNvSpPr/>
          <p:nvPr/>
        </p:nvSpPr>
        <p:spPr>
          <a:xfrm>
            <a:off x="10224843" y="3190100"/>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17" name="Rectangle: Rounded Corners 16">
            <a:extLst>
              <a:ext uri="{FF2B5EF4-FFF2-40B4-BE49-F238E27FC236}">
                <a16:creationId xmlns:a16="http://schemas.microsoft.com/office/drawing/2014/main" id="{882FECD7-1CB1-4BC4-976B-3CA266E79412}"/>
              </a:ext>
            </a:extLst>
          </p:cNvPr>
          <p:cNvSpPr/>
          <p:nvPr/>
        </p:nvSpPr>
        <p:spPr>
          <a:xfrm>
            <a:off x="8028569" y="3570887"/>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18" name="Rectangle: Rounded Corners 17">
            <a:extLst>
              <a:ext uri="{FF2B5EF4-FFF2-40B4-BE49-F238E27FC236}">
                <a16:creationId xmlns:a16="http://schemas.microsoft.com/office/drawing/2014/main" id="{26FD706A-BB8A-4B4F-B76F-BB5E0EC85149}"/>
              </a:ext>
            </a:extLst>
          </p:cNvPr>
          <p:cNvSpPr/>
          <p:nvPr/>
        </p:nvSpPr>
        <p:spPr>
          <a:xfrm>
            <a:off x="9164171" y="3563481"/>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19" name="Rectangle: Rounded Corners 18">
            <a:extLst>
              <a:ext uri="{FF2B5EF4-FFF2-40B4-BE49-F238E27FC236}">
                <a16:creationId xmlns:a16="http://schemas.microsoft.com/office/drawing/2014/main" id="{EE456F04-0EFD-4FC9-9B63-41CC1B9E737E}"/>
              </a:ext>
            </a:extLst>
          </p:cNvPr>
          <p:cNvSpPr/>
          <p:nvPr/>
        </p:nvSpPr>
        <p:spPr>
          <a:xfrm>
            <a:off x="10224843" y="3563480"/>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20" name="Rectangle: Rounded Corners 19">
            <a:extLst>
              <a:ext uri="{FF2B5EF4-FFF2-40B4-BE49-F238E27FC236}">
                <a16:creationId xmlns:a16="http://schemas.microsoft.com/office/drawing/2014/main" id="{9349ACFC-CE19-4F9A-87DF-4526192E0DA8}"/>
              </a:ext>
            </a:extLst>
          </p:cNvPr>
          <p:cNvSpPr/>
          <p:nvPr/>
        </p:nvSpPr>
        <p:spPr>
          <a:xfrm>
            <a:off x="8028569" y="3950319"/>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21" name="Rectangle: Rounded Corners 20">
            <a:extLst>
              <a:ext uri="{FF2B5EF4-FFF2-40B4-BE49-F238E27FC236}">
                <a16:creationId xmlns:a16="http://schemas.microsoft.com/office/drawing/2014/main" id="{F7DD0DB0-1480-47E7-B4C6-72DB1B5ABF54}"/>
              </a:ext>
            </a:extLst>
          </p:cNvPr>
          <p:cNvSpPr/>
          <p:nvPr/>
        </p:nvSpPr>
        <p:spPr>
          <a:xfrm>
            <a:off x="9164171" y="3942913"/>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22" name="Rectangle: Rounded Corners 21">
            <a:extLst>
              <a:ext uri="{FF2B5EF4-FFF2-40B4-BE49-F238E27FC236}">
                <a16:creationId xmlns:a16="http://schemas.microsoft.com/office/drawing/2014/main" id="{074B49CB-32F3-460D-BC9E-29A1CBCB0015}"/>
              </a:ext>
            </a:extLst>
          </p:cNvPr>
          <p:cNvSpPr/>
          <p:nvPr/>
        </p:nvSpPr>
        <p:spPr>
          <a:xfrm>
            <a:off x="10224843" y="3942912"/>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23" name="Rectangle: Rounded Corners 22">
            <a:extLst>
              <a:ext uri="{FF2B5EF4-FFF2-40B4-BE49-F238E27FC236}">
                <a16:creationId xmlns:a16="http://schemas.microsoft.com/office/drawing/2014/main" id="{73E4862C-BFAE-49C2-BD30-01016CCE5611}"/>
              </a:ext>
            </a:extLst>
          </p:cNvPr>
          <p:cNvSpPr/>
          <p:nvPr/>
        </p:nvSpPr>
        <p:spPr>
          <a:xfrm>
            <a:off x="8028569" y="4329751"/>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24" name="Rectangle: Rounded Corners 23">
            <a:extLst>
              <a:ext uri="{FF2B5EF4-FFF2-40B4-BE49-F238E27FC236}">
                <a16:creationId xmlns:a16="http://schemas.microsoft.com/office/drawing/2014/main" id="{54C18C48-2ECE-4B46-87D7-F578578738E7}"/>
              </a:ext>
            </a:extLst>
          </p:cNvPr>
          <p:cNvSpPr/>
          <p:nvPr/>
        </p:nvSpPr>
        <p:spPr>
          <a:xfrm>
            <a:off x="9164171" y="4322345"/>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25" name="Rectangle: Rounded Corners 24">
            <a:extLst>
              <a:ext uri="{FF2B5EF4-FFF2-40B4-BE49-F238E27FC236}">
                <a16:creationId xmlns:a16="http://schemas.microsoft.com/office/drawing/2014/main" id="{399801DE-170A-42B6-BB0F-6443DB5FB4AB}"/>
              </a:ext>
            </a:extLst>
          </p:cNvPr>
          <p:cNvSpPr/>
          <p:nvPr/>
        </p:nvSpPr>
        <p:spPr>
          <a:xfrm>
            <a:off x="10224843" y="4322344"/>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26" name="Rectangle: Rounded Corners 25">
            <a:extLst>
              <a:ext uri="{FF2B5EF4-FFF2-40B4-BE49-F238E27FC236}">
                <a16:creationId xmlns:a16="http://schemas.microsoft.com/office/drawing/2014/main" id="{4E8CD72D-71E5-40B9-B834-7A9002E623CF}"/>
              </a:ext>
            </a:extLst>
          </p:cNvPr>
          <p:cNvSpPr/>
          <p:nvPr/>
        </p:nvSpPr>
        <p:spPr>
          <a:xfrm>
            <a:off x="8028569" y="4703131"/>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Edit</a:t>
            </a:r>
          </a:p>
        </p:txBody>
      </p:sp>
      <p:sp>
        <p:nvSpPr>
          <p:cNvPr id="27" name="Rectangle: Rounded Corners 26">
            <a:extLst>
              <a:ext uri="{FF2B5EF4-FFF2-40B4-BE49-F238E27FC236}">
                <a16:creationId xmlns:a16="http://schemas.microsoft.com/office/drawing/2014/main" id="{AF9ED345-0B97-4A90-8F62-FDDEB2489ED9}"/>
              </a:ext>
            </a:extLst>
          </p:cNvPr>
          <p:cNvSpPr/>
          <p:nvPr/>
        </p:nvSpPr>
        <p:spPr>
          <a:xfrm>
            <a:off x="9164171" y="4695725"/>
            <a:ext cx="981859" cy="2626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Details</a:t>
            </a:r>
          </a:p>
        </p:txBody>
      </p:sp>
      <p:sp>
        <p:nvSpPr>
          <p:cNvPr id="28" name="Rectangle: Rounded Corners 27">
            <a:extLst>
              <a:ext uri="{FF2B5EF4-FFF2-40B4-BE49-F238E27FC236}">
                <a16:creationId xmlns:a16="http://schemas.microsoft.com/office/drawing/2014/main" id="{6DD79DD8-44EA-4869-A65F-1D2093D3678D}"/>
              </a:ext>
            </a:extLst>
          </p:cNvPr>
          <p:cNvSpPr/>
          <p:nvPr/>
        </p:nvSpPr>
        <p:spPr>
          <a:xfrm>
            <a:off x="10224843" y="4695724"/>
            <a:ext cx="1048948" cy="2565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400" dirty="0">
                <a:ln w="0"/>
                <a:solidFill>
                  <a:schemeClr val="tx1"/>
                </a:solidFill>
                <a:effectLst>
                  <a:outerShdw blurRad="38100" dist="19050" dir="2700000" algn="tl" rotWithShape="0">
                    <a:schemeClr val="dk1">
                      <a:alpha val="40000"/>
                    </a:schemeClr>
                  </a:outerShdw>
                </a:effectLst>
              </a:rPr>
              <a:t>Delete</a:t>
            </a:r>
          </a:p>
        </p:txBody>
      </p:sp>
      <p:sp>
        <p:nvSpPr>
          <p:cNvPr id="29" name="TextBox 28">
            <a:extLst>
              <a:ext uri="{FF2B5EF4-FFF2-40B4-BE49-F238E27FC236}">
                <a16:creationId xmlns:a16="http://schemas.microsoft.com/office/drawing/2014/main" id="{901F054F-DB34-40D1-BB1D-B17C1A879035}"/>
              </a:ext>
            </a:extLst>
          </p:cNvPr>
          <p:cNvSpPr txBox="1"/>
          <p:nvPr/>
        </p:nvSpPr>
        <p:spPr>
          <a:xfrm>
            <a:off x="4172505" y="1451707"/>
            <a:ext cx="1640770" cy="369332"/>
          </a:xfrm>
          <a:prstGeom prst="rect">
            <a:avLst/>
          </a:prstGeom>
          <a:noFill/>
        </p:spPr>
        <p:txBody>
          <a:bodyPr wrap="none" rtlCol="0">
            <a:spAutoFit/>
          </a:bodyPr>
          <a:lstStyle/>
          <a:p>
            <a:r>
              <a:rPr lang="en-CA" dirty="0"/>
              <a:t>Page layout…….</a:t>
            </a:r>
          </a:p>
        </p:txBody>
      </p:sp>
      <p:sp>
        <p:nvSpPr>
          <p:cNvPr id="2" name="TextBox 1">
            <a:extLst>
              <a:ext uri="{FF2B5EF4-FFF2-40B4-BE49-F238E27FC236}">
                <a16:creationId xmlns:a16="http://schemas.microsoft.com/office/drawing/2014/main" id="{AC695C84-4D66-45E3-8551-DB5855302472}"/>
              </a:ext>
            </a:extLst>
          </p:cNvPr>
          <p:cNvSpPr txBox="1"/>
          <p:nvPr/>
        </p:nvSpPr>
        <p:spPr>
          <a:xfrm>
            <a:off x="2308194" y="5619565"/>
            <a:ext cx="8965597" cy="646331"/>
          </a:xfrm>
          <a:prstGeom prst="rect">
            <a:avLst/>
          </a:prstGeom>
          <a:noFill/>
        </p:spPr>
        <p:txBody>
          <a:bodyPr wrap="square" rtlCol="0">
            <a:spAutoFit/>
          </a:bodyPr>
          <a:lstStyle/>
          <a:p>
            <a:r>
              <a:rPr lang="en-CA" dirty="0"/>
              <a:t>User will be able to edit and delete items. User can also view details of selected items and it will be possible for user to add item as per required data fields.</a:t>
            </a:r>
          </a:p>
        </p:txBody>
      </p:sp>
    </p:spTree>
    <p:extLst>
      <p:ext uri="{BB962C8B-B14F-4D97-AF65-F5344CB8AC3E}">
        <p14:creationId xmlns:p14="http://schemas.microsoft.com/office/powerpoint/2010/main" val="431983692"/>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480</TotalTime>
  <Words>512</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RetrospectVTI</vt:lpstr>
      <vt:lpstr>PowerPoint Presentation</vt:lpstr>
      <vt:lpstr>PowerPoint Presentation</vt:lpstr>
      <vt:lpstr>Papa’s Kitchen</vt:lpstr>
      <vt:lpstr>Objectives of project:</vt:lpstr>
      <vt:lpstr>Data sets and UML diagram:</vt:lpstr>
      <vt:lpstr>Home Page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Mummy’s Kitchen</dc:title>
  <dc:creator>Kishorkumar Chauhan</dc:creator>
  <cp:lastModifiedBy>Kishorkumar Chauhan</cp:lastModifiedBy>
  <cp:revision>24</cp:revision>
  <dcterms:created xsi:type="dcterms:W3CDTF">2019-08-25T18:40:39Z</dcterms:created>
  <dcterms:modified xsi:type="dcterms:W3CDTF">2019-09-02T20:41:28Z</dcterms:modified>
</cp:coreProperties>
</file>